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embeddedFontLst>
    <p:embeddedFont>
      <p:font typeface="Questrial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Questrial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0" y="1988838"/>
            <a:ext cx="9144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26829"/>
              <a:buNone/>
              <a:defRPr b="1" i="0" sz="41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0" y="4149080"/>
            <a:ext cx="9144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ct val="78571"/>
              <a:buFont typeface="Arial"/>
              <a:buNone/>
              <a:defRPr b="0" i="0" sz="14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2800350" y="32657"/>
            <a:ext cx="63435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0" y="1676699"/>
            <a:ext cx="33882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300"/>
              </a:spcBef>
              <a:spcAft>
                <a:spcPts val="0"/>
              </a:spcAft>
              <a:buClr>
                <a:srgbClr val="919098"/>
              </a:buClr>
              <a:buSzPct val="73333"/>
              <a:buFont typeface="Arial"/>
              <a:buNone/>
              <a:defRPr b="1" i="0" sz="15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39700" lvl="1" marL="558800" marR="0" rtl="0" algn="l">
              <a:spcBef>
                <a:spcPts val="300"/>
              </a:spcBef>
              <a:spcAft>
                <a:spcPts val="0"/>
              </a:spcAft>
              <a:buClr>
                <a:srgbClr val="919098"/>
              </a:buClr>
              <a:buSzPct val="86666"/>
              <a:buFont typeface="Arial"/>
              <a:buChar char="•"/>
              <a:defRPr b="1" i="0" sz="15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spcBef>
                <a:spcPts val="300"/>
              </a:spcBef>
              <a:spcAft>
                <a:spcPts val="0"/>
              </a:spcAft>
              <a:buClr>
                <a:srgbClr val="919098"/>
              </a:buClr>
              <a:buSzPct val="73333"/>
              <a:buFont typeface="Arial"/>
              <a:buChar char="•"/>
              <a:defRPr b="1" i="0" sz="15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spcBef>
                <a:spcPts val="300"/>
              </a:spcBef>
              <a:spcAft>
                <a:spcPts val="0"/>
              </a:spcAft>
              <a:buClr>
                <a:srgbClr val="919098"/>
              </a:buClr>
              <a:buSzPct val="66666"/>
              <a:buFont typeface="Arial"/>
              <a:buChar char="•"/>
              <a:defRPr b="1" i="0" sz="15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0" lvl="4" marL="1549400" marR="0" rtl="0" algn="l">
              <a:spcBef>
                <a:spcPts val="300"/>
              </a:spcBef>
              <a:spcAft>
                <a:spcPts val="0"/>
              </a:spcAft>
              <a:buClr>
                <a:srgbClr val="919098"/>
              </a:buClr>
              <a:buSzPct val="53333"/>
              <a:buFont typeface="Arial"/>
              <a:buChar char="•"/>
              <a:defRPr b="1" i="0" sz="15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gradFill>
          <a:gsLst>
            <a:gs pos="0">
              <a:srgbClr val="D3D3D3"/>
            </a:gs>
            <a:gs pos="74000">
              <a:srgbClr val="8C8C8C"/>
            </a:gs>
            <a:gs pos="83000">
              <a:srgbClr val="8C8C8C"/>
            </a:gs>
            <a:gs pos="100000">
              <a:srgbClr val="B2B2B2"/>
            </a:gs>
          </a:gsLst>
          <a:lin ang="5400012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Only">
    <p:bg>
      <p:bgPr>
        <a:gradFill>
          <a:gsLst>
            <a:gs pos="0">
              <a:srgbClr val="D3D3D3"/>
            </a:gs>
            <a:gs pos="74000">
              <a:srgbClr val="8C8C8C"/>
            </a:gs>
            <a:gs pos="83000">
              <a:srgbClr val="8C8C8C"/>
            </a:gs>
            <a:gs pos="100000">
              <a:srgbClr val="B2B2B2"/>
            </a:gs>
          </a:gsLst>
          <a:lin ang="540001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39700" lvl="1" marL="5588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86666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lvl="3" marL="12065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lvl="4" marL="15494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0" y="1103908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3564B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7" name="Shape 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350" y="17000"/>
            <a:ext cx="2635800" cy="10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/>
          <p:nvPr/>
        </p:nvSpPr>
        <p:spPr>
          <a:xfrm>
            <a:off x="614850" y="6252725"/>
            <a:ext cx="258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</a:rPr>
              <a:t>#RLadiesMelbLaunch</a:t>
            </a:r>
          </a:p>
          <a:p>
            <a:pPr lvl="0" rtl="0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</a:rPr>
              <a:t>@RLadiesAU</a:t>
            </a:r>
          </a:p>
        </p:txBody>
      </p:sp>
      <p:pic>
        <p:nvPicPr>
          <p:cNvPr descr="13-twitter-logo-vector-png-free-cliparts-that-you-can-download-to-you-Km878c-clipart.png" id="9" name="Shape 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4" y="6342500"/>
            <a:ext cx="335025" cy="335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ladies.org/ladies-complete-lis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5" Type="http://schemas.openxmlformats.org/officeDocument/2006/relationships/image" Target="../media/image42.jpg"/><Relationship Id="rId6" Type="http://schemas.openxmlformats.org/officeDocument/2006/relationships/image" Target="../media/image51.png"/><Relationship Id="rId7" Type="http://schemas.openxmlformats.org/officeDocument/2006/relationships/image" Target="../media/image33.jpg"/><Relationship Id="rId8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info@rladies.org" TargetMode="External"/><Relationship Id="rId4" Type="http://schemas.openxmlformats.org/officeDocument/2006/relationships/hyperlink" Target="https://rladies.org/" TargetMode="External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rladiesmelbourne@gmail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jpg"/><Relationship Id="rId11" Type="http://schemas.openxmlformats.org/officeDocument/2006/relationships/image" Target="../media/image10.png"/><Relationship Id="rId22" Type="http://schemas.openxmlformats.org/officeDocument/2006/relationships/image" Target="../media/image41.png"/><Relationship Id="rId10" Type="http://schemas.openxmlformats.org/officeDocument/2006/relationships/image" Target="../media/image09.png"/><Relationship Id="rId21" Type="http://schemas.openxmlformats.org/officeDocument/2006/relationships/hyperlink" Target="https://www.meetup.com/Data-Science-Melbourne/" TargetMode="External"/><Relationship Id="rId13" Type="http://schemas.openxmlformats.org/officeDocument/2006/relationships/image" Target="../media/image12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05.jpg"/><Relationship Id="rId9" Type="http://schemas.openxmlformats.org/officeDocument/2006/relationships/image" Target="../media/image08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5" Type="http://schemas.openxmlformats.org/officeDocument/2006/relationships/image" Target="../media/image04.png"/><Relationship Id="rId19" Type="http://schemas.openxmlformats.org/officeDocument/2006/relationships/image" Target="../media/image18.jpg"/><Relationship Id="rId6" Type="http://schemas.openxmlformats.org/officeDocument/2006/relationships/image" Target="../media/image03.jpg"/><Relationship Id="rId18" Type="http://schemas.openxmlformats.org/officeDocument/2006/relationships/image" Target="../media/image17.png"/><Relationship Id="rId7" Type="http://schemas.openxmlformats.org/officeDocument/2006/relationships/image" Target="../media/image07.png"/><Relationship Id="rId8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20.jpg"/><Relationship Id="rId5" Type="http://schemas.openxmlformats.org/officeDocument/2006/relationships/hyperlink" Target="http://bakesbyjean.com/" TargetMode="External"/><Relationship Id="rId6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ladies.org/ladies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8398A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ctrTitle"/>
          </p:nvPr>
        </p:nvSpPr>
        <p:spPr>
          <a:xfrm>
            <a:off x="0" y="1988838"/>
            <a:ext cx="9144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AU" sz="5400">
                <a:solidFill>
                  <a:srgbClr val="FFFFFF"/>
                </a:solidFill>
              </a:rPr>
              <a:t>        </a:t>
            </a:r>
            <a:r>
              <a:rPr lang="en-AU" sz="5400">
                <a:solidFill>
                  <a:srgbClr val="FFFFFF"/>
                </a:solidFill>
              </a:rPr>
              <a:t>      </a:t>
            </a:r>
            <a:r>
              <a:rPr lang="en-AU" sz="5400">
                <a:solidFill>
                  <a:srgbClr val="D3D3D3"/>
                </a:solidFill>
              </a:rPr>
              <a:t>R-Ladies </a:t>
            </a:r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0" y="4149080"/>
            <a:ext cx="9144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rPr b="1" lang="en-AU" sz="3600">
                <a:solidFill>
                  <a:srgbClr val="6D9EEB"/>
                </a:solidFill>
              </a:rPr>
              <a:t>Launch Meetup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rPr b="1" lang="en-AU" sz="2400">
                <a:solidFill>
                  <a:srgbClr val="6D9EEB"/>
                </a:solidFill>
              </a:rPr>
              <a:t>18 October 2016</a:t>
            </a:r>
          </a:p>
        </p:txBody>
      </p:sp>
      <p:sp>
        <p:nvSpPr>
          <p:cNvPr id="31" name="Shape 31"/>
          <p:cNvSpPr/>
          <p:nvPr/>
        </p:nvSpPr>
        <p:spPr>
          <a:xfrm>
            <a:off x="0" y="1301875"/>
            <a:ext cx="9144000" cy="1533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/>
        </p:nvSpPr>
        <p:spPr>
          <a:xfrm rot="-419">
            <a:off x="4498912" y="2990520"/>
            <a:ext cx="2464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3600">
                <a:solidFill>
                  <a:srgbClr val="B7B7B7"/>
                </a:solidFill>
              </a:rPr>
              <a:t>Melbourne</a:t>
            </a:r>
          </a:p>
          <a:p>
            <a:pPr lvl="0">
              <a:spcBef>
                <a:spcPts val="0"/>
              </a:spcBef>
              <a:buNone/>
            </a:pPr>
            <a:r>
              <a:rPr b="1" lang="en-AU" sz="900"/>
              <a:t>               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426575" y="1659800"/>
            <a:ext cx="8214600" cy="3182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0" lang="en-AU" sz="2800">
                <a:solidFill>
                  <a:srgbClr val="999999"/>
                </a:solidFill>
              </a:rPr>
              <a:t>More women are developing packages now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2800">
                <a:solidFill>
                  <a:srgbClr val="999999"/>
                </a:solidFill>
              </a:rPr>
              <a:t>More women became part of the R community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2800">
                <a:solidFill>
                  <a:srgbClr val="999999"/>
                </a:solidFill>
              </a:rPr>
              <a:t>A database for women R users is available </a:t>
            </a:r>
            <a:r>
              <a:rPr b="0" lang="en-AU" sz="2800" u="sng">
                <a:solidFill>
                  <a:schemeClr val="hlink"/>
                </a:solidFill>
                <a:hlinkClick r:id="rId3"/>
              </a:rPr>
              <a:t>Speaker R-Ladies</a:t>
            </a:r>
            <a:r>
              <a:rPr b="0" lang="en-AU" sz="2800">
                <a:solidFill>
                  <a:srgbClr val="999999"/>
                </a:solidFill>
              </a:rPr>
              <a:t>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2800">
                <a:solidFill>
                  <a:srgbClr val="999999"/>
                </a:solidFill>
              </a:rPr>
              <a:t>Fill the form on </a:t>
            </a:r>
            <a:r>
              <a:rPr lang="en-AU" sz="2800">
                <a:solidFill>
                  <a:srgbClr val="88398A"/>
                </a:solidFill>
              </a:rPr>
              <a:t>https://rladies.org/ladies/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2800">
                <a:solidFill>
                  <a:srgbClr val="999999"/>
                </a:solidFill>
              </a:rPr>
              <a:t>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rgbClr val="999999"/>
              </a:solidFill>
            </a:endParaRP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/>
              <a:t>R-Ladies Achievements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15 at 3.50.02 pm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18" y="2087800"/>
            <a:ext cx="4159030" cy="2995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419325" y="1929000"/>
            <a:ext cx="4346100" cy="3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300"/>
              </a:spcBef>
              <a:buNone/>
            </a:pPr>
            <a:r>
              <a:rPr lang="en-AU" sz="33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Only ~ </a:t>
            </a:r>
            <a:r>
              <a:rPr lang="en-AU" sz="33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15% of R package authors are women</a:t>
            </a:r>
          </a:p>
          <a:p>
            <a:pPr lvl="0" rtl="0">
              <a:spcBef>
                <a:spcPts val="300"/>
              </a:spcBef>
              <a:buNone/>
            </a:pPr>
            <a:r>
              <a:t/>
            </a:r>
            <a:endParaRPr sz="1800">
              <a:solidFill>
                <a:srgbClr val="91909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spcBef>
                <a:spcPts val="300"/>
              </a:spcBef>
              <a:buNone/>
            </a:pPr>
            <a:r>
              <a:rPr lang="en-AU" sz="18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(Estimates produced with CRAN package </a:t>
            </a:r>
            <a:r>
              <a:rPr b="1" lang="en-AU" sz="18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genderizeR</a:t>
            </a:r>
            <a:r>
              <a:rPr lang="en-AU" sz="18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, as on March 2016)</a:t>
            </a:r>
          </a:p>
          <a:p>
            <a:pPr lvl="0" rtl="0">
              <a:spcBef>
                <a:spcPts val="300"/>
              </a:spcBef>
              <a:buNone/>
            </a:pPr>
            <a:r>
              <a:t/>
            </a:r>
            <a:endParaRPr b="1" sz="2300">
              <a:solidFill>
                <a:srgbClr val="91909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/>
              <a:t>Gender Statistics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12 at 12.01.24 am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925" y="1809400"/>
            <a:ext cx="7591398" cy="34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/>
              <a:t>Statistics from useR! 2016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2504825" y="275000"/>
            <a:ext cx="6403200" cy="5361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3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AU" sz="3000"/>
              <a:t>Increase</a:t>
            </a:r>
            <a:r>
              <a:rPr b="0" lang="en-AU" sz="3000"/>
              <a:t> in female keynotes at useR!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Screen Shot 2016-10-12 at 12.08.22 am.pn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875" y="1812300"/>
            <a:ext cx="6915129" cy="3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0" y="5134900"/>
            <a:ext cx="9144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spcBef>
                <a:spcPts val="300"/>
              </a:spcBef>
              <a:buNone/>
            </a:pPr>
            <a:r>
              <a:rPr b="1" lang="en-AU" sz="30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core = R core members = male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746650" y="79050"/>
            <a:ext cx="6161400" cy="5361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000"/>
              <a:t>Women in R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AU" sz="3000"/>
              <a:t>Australia &amp; New Zealand 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AU" sz="3000"/>
              <a:t> </a:t>
            </a:r>
          </a:p>
        </p:txBody>
      </p:sp>
      <p:pic>
        <p:nvPicPr>
          <p:cNvPr descr="Participants_newColours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4908"/>
            <a:ext cx="9143996" cy="4528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17 at 5.19.27 pm.png"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74" y="5415674"/>
            <a:ext cx="7543773" cy="8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2596975" y="6230550"/>
            <a:ext cx="533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Estimates obtained with </a:t>
            </a:r>
            <a:r>
              <a:rPr b="1" lang="en-AU" sz="1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genderizeR</a:t>
            </a:r>
            <a:r>
              <a:rPr lang="en-AU" sz="1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. No threshold applied to the </a:t>
            </a:r>
            <a:r>
              <a:rPr lang="en-AU" sz="1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probability.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2030150" y="1151650"/>
            <a:ext cx="533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AU" sz="18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Women participating at R user group meetups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.jpe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25" y="1619425"/>
            <a:ext cx="1752375" cy="172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pideh.jpg" id="153" name="Shape 153"/>
          <p:cNvPicPr preferRelativeResize="0"/>
          <p:nvPr/>
        </p:nvPicPr>
        <p:blipFill rotWithShape="1">
          <a:blip r:embed="rId4">
            <a:alphaModFix/>
          </a:blip>
          <a:srcRect b="7116" l="0" r="0" t="7142"/>
          <a:stretch/>
        </p:blipFill>
        <p:spPr>
          <a:xfrm>
            <a:off x="2443225" y="1619425"/>
            <a:ext cx="1678799" cy="1727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0_2477 copy.jpg" id="154" name="Shape 154"/>
          <p:cNvPicPr preferRelativeResize="0"/>
          <p:nvPr/>
        </p:nvPicPr>
        <p:blipFill rotWithShape="1">
          <a:blip r:embed="rId5">
            <a:alphaModFix/>
          </a:blip>
          <a:srcRect b="38684" l="10214" r="2927" t="11687"/>
          <a:stretch/>
        </p:blipFill>
        <p:spPr>
          <a:xfrm>
            <a:off x="6340800" y="1627378"/>
            <a:ext cx="1874101" cy="1725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11 at 11.45.54 pm.png"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600" y="4028324"/>
            <a:ext cx="1837150" cy="18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363.JPG" id="156" name="Shape 156"/>
          <p:cNvPicPr preferRelativeResize="0"/>
          <p:nvPr/>
        </p:nvPicPr>
        <p:blipFill rotWithShape="1">
          <a:blip r:embed="rId7">
            <a:alphaModFix/>
          </a:blip>
          <a:srcRect b="0" l="29819" r="0" t="0"/>
          <a:stretch/>
        </p:blipFill>
        <p:spPr>
          <a:xfrm>
            <a:off x="5572475" y="4018575"/>
            <a:ext cx="1752376" cy="182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ytag_s_LThumb.jpeg"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8675" y="1619425"/>
            <a:ext cx="1583295" cy="1725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rnham_a_LThumb.jpeg"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1399" y="3992450"/>
            <a:ext cx="1678800" cy="18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ctrTitle"/>
          </p:nvPr>
        </p:nvSpPr>
        <p:spPr>
          <a:xfrm>
            <a:off x="2701097" y="247150"/>
            <a:ext cx="6330300" cy="860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R-Ladies Melbourne </a:t>
            </a:r>
            <a:r>
              <a:rPr lang="en-AU" sz="3200">
                <a:solidFill>
                  <a:srgbClr val="999999"/>
                </a:solidFill>
              </a:rPr>
              <a:t>O</a:t>
            </a: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rganisers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639065" y="3352525"/>
            <a:ext cx="1440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Göknur Giner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2367018" y="3352525"/>
            <a:ext cx="1874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Sepideh</a:t>
            </a: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 Foroutan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412718" y="3379200"/>
            <a:ext cx="1874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Saskia Freytag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6607518" y="3379200"/>
            <a:ext cx="1874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Roxane</a:t>
            </a: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 Legaie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066775" y="5826150"/>
            <a:ext cx="1998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Alexandra Garnham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518062" y="5826150"/>
            <a:ext cx="160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Anna</a:t>
            </a: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 Quaglieri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809968" y="5826150"/>
            <a:ext cx="16788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15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Soroor Zadeh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2800350" y="316979"/>
            <a:ext cx="6343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32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Want to know more?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835700" y="4599900"/>
            <a:ext cx="74925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AU" sz="2400">
                <a:solidFill>
                  <a:srgbClr val="666666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Want to start a new #RLadies chapter in your city?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AU" sz="1800">
                <a:solidFill>
                  <a:srgbClr val="999999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Email </a:t>
            </a:r>
            <a:r>
              <a:rPr b="1" lang="en-AU" sz="1800" u="sng">
                <a:solidFill>
                  <a:srgbClr val="3564BC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  <a:hlinkClick r:id="rId3"/>
              </a:rPr>
              <a:t>info@rladies.org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AU" sz="1800">
                <a:solidFill>
                  <a:srgbClr val="999999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Follow </a:t>
            </a:r>
            <a:r>
              <a:rPr b="1" lang="en-AU" sz="1800">
                <a:solidFill>
                  <a:srgbClr val="88398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@RLadiesGlobal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91909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3" name="Shape 173">
            <a:hlinkClick r:id="rId4"/>
          </p:cNvPr>
          <p:cNvSpPr txBox="1"/>
          <p:nvPr/>
        </p:nvSpPr>
        <p:spPr>
          <a:xfrm>
            <a:off x="3926250" y="1675650"/>
            <a:ext cx="1062600" cy="432300"/>
          </a:xfrm>
          <a:prstGeom prst="rect">
            <a:avLst/>
          </a:prstGeom>
          <a:noFill/>
          <a:ln cap="flat" cmpd="sng" w="19050">
            <a:solidFill>
              <a:srgbClr val="8839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68575" lIns="68575" rIns="68575" tIns="6857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AU" sz="1800">
                <a:solidFill>
                  <a:srgbClr val="999999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Website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25" y="2324000"/>
            <a:ext cx="7767151" cy="17718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1718450" y="4378525"/>
            <a:ext cx="5848800" cy="1881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ct val="100000"/>
              <a:buChar char="➔"/>
            </a:pPr>
            <a:r>
              <a:rPr b="0" lang="en-AU" sz="1800"/>
              <a:t>Follow us @RLadiesAU and other R-Ladies groups.</a:t>
            </a:r>
          </a:p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ct val="100000"/>
              <a:buChar char="➔"/>
            </a:pPr>
            <a:r>
              <a:rPr b="0" lang="en-AU" sz="1800"/>
              <a:t>Tweet our R events (conference, workshops, etc.)</a:t>
            </a:r>
          </a:p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ct val="100000"/>
              <a:buChar char="➔"/>
            </a:pPr>
            <a:r>
              <a:rPr b="0" lang="en-AU" sz="1800"/>
              <a:t>Tweet opportunities for R-Ladies (job, grant, etc)</a:t>
            </a:r>
          </a:p>
          <a:p>
            <a:pPr indent="-342900" lvl="0" marL="457200" rtl="0">
              <a:spcBef>
                <a:spcPts val="0"/>
              </a:spcBef>
              <a:buClr>
                <a:srgbClr val="88398A"/>
              </a:buClr>
              <a:buSzPct val="100000"/>
              <a:buChar char="➔"/>
            </a:pPr>
            <a:r>
              <a:rPr b="0" lang="en-AU" sz="1800"/>
              <a:t>Like/retweet our tweets!</a:t>
            </a:r>
          </a:p>
          <a:p>
            <a:pPr indent="-342900" lvl="0" marL="457200">
              <a:spcBef>
                <a:spcPts val="0"/>
              </a:spcBef>
              <a:buClr>
                <a:srgbClr val="88398A"/>
              </a:buClr>
              <a:buSzPct val="100000"/>
              <a:buChar char="➔"/>
            </a:pPr>
            <a:r>
              <a:rPr b="0" lang="en-AU" sz="1800"/>
              <a:t>Support and advertise women activities.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 sz="1800"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49" y="1219149"/>
            <a:ext cx="5309899" cy="31102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1" name="Shape 181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Support us on Twitter...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Profiling Survey Results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1694100" y="2901400"/>
            <a:ext cx="5755800" cy="7548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AU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Thanks for your participation!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6D9EEB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6D9EEB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2903375" y="232932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AU" sz="3000"/>
              <a:t> Level in R?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600" y="1388375"/>
            <a:ext cx="7207800" cy="38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Zendesk!</a:t>
            </a:r>
          </a:p>
        </p:txBody>
      </p:sp>
      <p:pic>
        <p:nvPicPr>
          <p:cNvPr descr="Zendesk_logo_on_green_RGB.png"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5" y="1489099"/>
            <a:ext cx="6085148" cy="342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verages.jpg"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700" y="4039047"/>
            <a:ext cx="2015150" cy="21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2800350" y="32657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3000"/>
              <a:t>How did you hear about R-Ladies Melbourne?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1613" t="0"/>
          <a:stretch/>
        </p:blipFill>
        <p:spPr>
          <a:xfrm>
            <a:off x="1460300" y="1488775"/>
            <a:ext cx="7689625" cy="37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2800350" y="32657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3000"/>
              <a:t>What would you like to see at our events?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0" y="1671651"/>
            <a:ext cx="8615474" cy="287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2800350" y="32657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3000"/>
              <a:t>Best time for you to attend our events?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75" y="1227275"/>
            <a:ext cx="6729699" cy="39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74275" y="200532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AU" sz="3000"/>
              <a:t>Professional status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650" y="1381000"/>
            <a:ext cx="7151599" cy="39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2573225" y="242807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3000"/>
              <a:t>Would you like to get involved?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2039650" y="2002275"/>
            <a:ext cx="5622000" cy="95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AU" sz="3000"/>
              <a:t>Please email us: </a:t>
            </a:r>
            <a:r>
              <a:rPr lang="en-AU" sz="3000" u="sng">
                <a:solidFill>
                  <a:srgbClr val="88398A"/>
                </a:solidFill>
                <a:hlinkClick r:id="rId3"/>
              </a:rPr>
              <a:t>rladiesmelbourne@gmail.com</a:t>
            </a:r>
            <a:r>
              <a:rPr lang="en-AU" sz="2400">
                <a:solidFill>
                  <a:srgbClr val="88398A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2800350" y="316979"/>
            <a:ext cx="6343500" cy="5271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AU" sz="3600"/>
              <a:t>Women in R TaskForce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337" y="1416750"/>
            <a:ext cx="5055428" cy="160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752" y="3118423"/>
            <a:ext cx="6527500" cy="28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Our Sponsors!</a:t>
            </a:r>
          </a:p>
        </p:txBody>
      </p:sp>
      <p:pic>
        <p:nvPicPr>
          <p:cNvPr descr="data_science.jpeg"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25" y="1206624"/>
            <a:ext cx="1156199" cy="187811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118532" y="3420532"/>
            <a:ext cx="8889900" cy="3369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126" y="4597023"/>
            <a:ext cx="1156200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1178" y="6299228"/>
            <a:ext cx="2625600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33" y="6346525"/>
            <a:ext cx="2633100" cy="2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6532" y="4568725"/>
            <a:ext cx="1921500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951" y="5507250"/>
            <a:ext cx="29583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6969" y="6193550"/>
            <a:ext cx="2163600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8121" y="4409301"/>
            <a:ext cx="719100" cy="1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17921" y="4494157"/>
            <a:ext cx="1482300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6546" y="3557400"/>
            <a:ext cx="13329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350" y="5640601"/>
            <a:ext cx="1251599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78547" y="5255091"/>
            <a:ext cx="990900" cy="9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8121" y="3557394"/>
            <a:ext cx="2135700" cy="7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83192" y="3620816"/>
            <a:ext cx="21123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13322" y="3356330"/>
            <a:ext cx="1705500" cy="14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50080" y="5532305"/>
            <a:ext cx="2118599" cy="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209778" y="4549333"/>
            <a:ext cx="597000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phil\DataScienceMelbourne\logos\deloitte.jpg" id="63" name="Shape 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66569" y="5171819"/>
            <a:ext cx="1750800" cy="5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2" type="ctrTitle"/>
          </p:nvPr>
        </p:nvSpPr>
        <p:spPr>
          <a:xfrm>
            <a:off x="2024425" y="1336600"/>
            <a:ext cx="40872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21"/>
              </a:rPr>
              <a:t>Data Science Meetup</a:t>
            </a: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and its sponsors</a:t>
            </a:r>
          </a:p>
        </p:txBody>
      </p:sp>
      <p:pic>
        <p:nvPicPr>
          <p:cNvPr descr="pizza_piece.png" id="65" name="Shape 6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45075" y="1373337"/>
            <a:ext cx="1705500" cy="17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BuzzConf!</a:t>
            </a:r>
          </a:p>
        </p:txBody>
      </p:sp>
      <p:pic>
        <p:nvPicPr>
          <p:cNvPr descr="BuzzConf-promo-2016.jp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0" y="1690975"/>
            <a:ext cx="5163948" cy="308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era.png"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398" y="4126699"/>
            <a:ext cx="2992452" cy="235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Thanks!</a:t>
            </a:r>
          </a:p>
        </p:txBody>
      </p:sp>
      <p:pic>
        <p:nvPicPr>
          <p:cNvPr descr="BakesbyJean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24" y="1574824"/>
            <a:ext cx="2634174" cy="240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ai-logo.jpg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0" y="1154000"/>
            <a:ext cx="5214200" cy="23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idx="2" type="ctrTitle"/>
          </p:nvPr>
        </p:nvSpPr>
        <p:spPr>
          <a:xfrm>
            <a:off x="6082300" y="4193025"/>
            <a:ext cx="2246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24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5"/>
              </a:rPr>
              <a:t>Bakes by Jean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usersofR.jpeg"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5049" y="3439125"/>
            <a:ext cx="3626699" cy="23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2747150" y="5941325"/>
            <a:ext cx="4697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AU" sz="24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Melbourne Users of R Meetup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400025" y="1838800"/>
            <a:ext cx="8529300" cy="3538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400050" lvl="0" marL="457200" rtl="0">
              <a:lnSpc>
                <a:spcPct val="115000"/>
              </a:lnSpc>
              <a:spcBef>
                <a:spcPts val="0"/>
              </a:spcBef>
              <a:buClr>
                <a:srgbClr val="88398A"/>
              </a:buClr>
              <a:buSzPct val="100000"/>
              <a:buChar char="●"/>
            </a:pPr>
            <a:r>
              <a:rPr lang="en-AU" sz="2700">
                <a:solidFill>
                  <a:srgbClr val="999999"/>
                </a:solidFill>
              </a:rPr>
              <a:t>History of R-Ladies Global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999999"/>
              </a:solidFill>
            </a:endParaRPr>
          </a:p>
          <a:p>
            <a:pPr indent="-400050" lvl="0" marL="457200" rtl="0">
              <a:lnSpc>
                <a:spcPct val="115000"/>
              </a:lnSpc>
              <a:spcBef>
                <a:spcPts val="0"/>
              </a:spcBef>
              <a:buClr>
                <a:srgbClr val="88398A"/>
              </a:buClr>
              <a:buSzPct val="100000"/>
              <a:buChar char="●"/>
            </a:pPr>
            <a:r>
              <a:rPr lang="en-AU" sz="2700">
                <a:solidFill>
                  <a:srgbClr val="999999"/>
                </a:solidFill>
              </a:rPr>
              <a:t>Aims of R-Ladies Global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999999"/>
              </a:solidFill>
            </a:endParaRPr>
          </a:p>
          <a:p>
            <a:pPr indent="-400050" lvl="0" marL="457200" rtl="0">
              <a:lnSpc>
                <a:spcPct val="115000"/>
              </a:lnSpc>
              <a:spcBef>
                <a:spcPts val="0"/>
              </a:spcBef>
              <a:buClr>
                <a:srgbClr val="88398A"/>
              </a:buClr>
              <a:buSzPct val="100000"/>
              <a:buChar char="●"/>
            </a:pPr>
            <a:r>
              <a:rPr lang="en-AU" sz="2700">
                <a:solidFill>
                  <a:srgbClr val="999999"/>
                </a:solidFill>
              </a:rPr>
              <a:t>Some Statistics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999999"/>
              </a:solidFill>
            </a:endParaRPr>
          </a:p>
          <a:p>
            <a:pPr indent="-400050" lvl="0" marL="457200" rtl="0">
              <a:lnSpc>
                <a:spcPct val="115000"/>
              </a:lnSpc>
              <a:spcBef>
                <a:spcPts val="0"/>
              </a:spcBef>
              <a:buClr>
                <a:srgbClr val="88398A"/>
              </a:buClr>
              <a:buSzPct val="100000"/>
              <a:buChar char="●"/>
            </a:pPr>
            <a:r>
              <a:rPr lang="en-AU" sz="2700">
                <a:solidFill>
                  <a:srgbClr val="999999"/>
                </a:solidFill>
              </a:rPr>
              <a:t>R-Ladies Melbourne</a:t>
            </a:r>
          </a:p>
          <a:p>
            <a:pPr lvl="0" rtl="0">
              <a:spcBef>
                <a:spcPts val="0"/>
              </a:spcBef>
              <a:buClr>
                <a:srgbClr val="919098"/>
              </a:buClr>
              <a:buSzPct val="25000"/>
              <a:buFont typeface="Arial"/>
              <a:buNone/>
            </a:pPr>
            <a:r>
              <a:rPr b="0" lang="en-AU" sz="27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/>
              <a:t>Outline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2932012" y="1768025"/>
            <a:ext cx="6013500" cy="43191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2700">
                <a:solidFill>
                  <a:srgbClr val="999999"/>
                </a:solidFill>
              </a:rPr>
              <a:t>Huge thanks to Gabriella!!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99999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2700">
                <a:solidFill>
                  <a:srgbClr val="999999"/>
                </a:solidFill>
              </a:rPr>
              <a:t>Gabriela de Queiroz</a:t>
            </a:r>
            <a:r>
              <a:rPr b="0" lang="en-AU" sz="2700">
                <a:solidFill>
                  <a:srgbClr val="999999"/>
                </a:solidFill>
              </a:rPr>
              <a:t> founded the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2700">
                <a:solidFill>
                  <a:srgbClr val="999999"/>
                </a:solidFill>
              </a:rPr>
              <a:t>R-Ladies in </a:t>
            </a:r>
            <a:r>
              <a:rPr lang="en-AU" sz="2700">
                <a:solidFill>
                  <a:srgbClr val="999999"/>
                </a:solidFill>
              </a:rPr>
              <a:t>San Francisco </a:t>
            </a:r>
            <a:r>
              <a:rPr b="0" lang="en-AU" sz="2700"/>
              <a:t>in October 2012!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7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2700"/>
              <a:t>R-Ladies have recently celebrated their </a:t>
            </a:r>
            <a:r>
              <a:rPr lang="en-AU" sz="2700"/>
              <a:t>4th year</a:t>
            </a:r>
            <a:r>
              <a:rPr b="0" lang="en-AU" sz="2700"/>
              <a:t> anniversary! </a:t>
            </a:r>
          </a:p>
          <a:p>
            <a:pPr lvl="0">
              <a:spcBef>
                <a:spcPts val="0"/>
              </a:spcBef>
              <a:buClr>
                <a:srgbClr val="919098"/>
              </a:buClr>
              <a:buSzPct val="25000"/>
              <a:buFont typeface="Arial"/>
              <a:buNone/>
            </a:pPr>
            <a:r>
              <a:rPr b="0" lang="en-AU" sz="27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/>
              <a:t>First Initiative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75" y="1636962"/>
            <a:ext cx="2157487" cy="213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6689493" y="6301625"/>
            <a:ext cx="2180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900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rPr>
              <a:t>source</a:t>
            </a:r>
            <a:r>
              <a:rPr lang="en-AU" sz="900"/>
              <a:t>: </a:t>
            </a:r>
            <a:r>
              <a:rPr lang="en-AU" sz="9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https://rladies.org/ladies/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91909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849150" y="1172825"/>
            <a:ext cx="7902900" cy="579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7826"/>
              <a:buFont typeface="Arial"/>
              <a:buNone/>
            </a:pPr>
            <a:r>
              <a:rPr b="0" lang="en-AU" sz="2300"/>
              <a:t>Today there are groups in </a:t>
            </a:r>
            <a:r>
              <a:rPr lang="en-AU" sz="2300"/>
              <a:t>sixteen</a:t>
            </a:r>
            <a:r>
              <a:rPr b="0" lang="en-AU" sz="2300"/>
              <a:t> cities around the world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476756" y="5883750"/>
            <a:ext cx="1150500" cy="3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91909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AU" sz="3600"/>
              <a:t>R-Ladies Global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04" name="Shape 104"/>
          <p:cNvSpPr/>
          <p:nvPr/>
        </p:nvSpPr>
        <p:spPr>
          <a:xfrm>
            <a:off x="302100" y="2979950"/>
            <a:ext cx="816300" cy="46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LADIESGLOBAL_pins_palette_presentation1.png"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400" y="1567850"/>
            <a:ext cx="7272577" cy="4733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charts.pixelMap (3).png" id="106" name="Shape 106"/>
          <p:cNvPicPr preferRelativeResize="0"/>
          <p:nvPr/>
        </p:nvPicPr>
        <p:blipFill rotWithShape="1">
          <a:blip r:embed="rId5">
            <a:alphaModFix/>
          </a:blip>
          <a:srcRect b="91460" l="0" r="92595" t="0"/>
          <a:stretch/>
        </p:blipFill>
        <p:spPr>
          <a:xfrm>
            <a:off x="8049950" y="5968237"/>
            <a:ext cx="590601" cy="3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502775" y="2040800"/>
            <a:ext cx="8314500" cy="326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2600">
                <a:solidFill>
                  <a:srgbClr val="999999"/>
                </a:solidFill>
              </a:rPr>
              <a:t>Increase</a:t>
            </a:r>
            <a:r>
              <a:rPr b="0" lang="en-AU" sz="2600">
                <a:solidFill>
                  <a:srgbClr val="999999"/>
                </a:solidFill>
              </a:rPr>
              <a:t> the </a:t>
            </a:r>
            <a:r>
              <a:rPr lang="en-AU" sz="2600">
                <a:solidFill>
                  <a:srgbClr val="999999"/>
                </a:solidFill>
              </a:rPr>
              <a:t>participation of women</a:t>
            </a:r>
            <a:r>
              <a:rPr b="0" lang="en-AU" sz="2600">
                <a:solidFill>
                  <a:srgbClr val="999999"/>
                </a:solidFill>
              </a:rPr>
              <a:t> in the R community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600">
              <a:solidFill>
                <a:srgbClr val="99999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b="0" lang="en-AU" sz="2600">
                <a:solidFill>
                  <a:srgbClr val="999999"/>
                </a:solidFill>
              </a:rPr>
              <a:t>Create an R women users and developers </a:t>
            </a:r>
            <a:r>
              <a:rPr lang="en-AU" sz="2600">
                <a:solidFill>
                  <a:srgbClr val="999999"/>
                </a:solidFill>
              </a:rPr>
              <a:t>database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sz="2600">
              <a:solidFill>
                <a:srgbClr val="99999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-AU" sz="2600">
                <a:solidFill>
                  <a:srgbClr val="999999"/>
                </a:solidFill>
              </a:rPr>
              <a:t>Encourage </a:t>
            </a:r>
            <a:r>
              <a:rPr b="0" lang="en-AU" sz="2600">
                <a:solidFill>
                  <a:srgbClr val="999999"/>
                </a:solidFill>
              </a:rPr>
              <a:t>women to write R codes, develop packages and attend to the R conferences as speaker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600">
              <a:solidFill>
                <a:srgbClr val="99999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600">
              <a:solidFill>
                <a:srgbClr val="99999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600">
              <a:solidFill>
                <a:srgbClr val="999999"/>
              </a:solidFill>
            </a:endParaRP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2803800" y="275000"/>
            <a:ext cx="6013500" cy="837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AU" sz="3600"/>
              <a:t>R-Ladies Goals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HI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